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0267275" cy="42794238"/>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78" userDrawn="1">
          <p15:clr>
            <a:srgbClr val="A4A3A4"/>
          </p15:clr>
        </p15:guide>
        <p15:guide id="2" pos="953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94660"/>
  </p:normalViewPr>
  <p:slideViewPr>
    <p:cSldViewPr snapToGrid="0">
      <p:cViewPr>
        <p:scale>
          <a:sx n="22" d="100"/>
          <a:sy n="22" d="100"/>
        </p:scale>
        <p:origin x="1112" y="12"/>
      </p:cViewPr>
      <p:guideLst>
        <p:guide orient="horz" pos="13478"/>
        <p:guide pos="953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046" y="7003597"/>
            <a:ext cx="25727184" cy="14898735"/>
          </a:xfrm>
        </p:spPr>
        <p:txBody>
          <a:bodyPr anchor="b"/>
          <a:lstStyle>
            <a:lvl1pPr algn="ctr">
              <a:defRPr sz="19861"/>
            </a:lvl1pPr>
          </a:lstStyle>
          <a:p>
            <a:r>
              <a:rPr lang="en-US"/>
              <a:t>Click to edit Master title style</a:t>
            </a:r>
            <a:endParaRPr lang="en-US" dirty="0"/>
          </a:p>
        </p:txBody>
      </p:sp>
      <p:sp>
        <p:nvSpPr>
          <p:cNvPr id="3" name="Subtitle 2"/>
          <p:cNvSpPr>
            <a:spLocks noGrp="1"/>
          </p:cNvSpPr>
          <p:nvPr>
            <p:ph type="subTitle" idx="1"/>
          </p:nvPr>
        </p:nvSpPr>
        <p:spPr>
          <a:xfrm>
            <a:off x="3783410" y="22476884"/>
            <a:ext cx="22700456" cy="10332032"/>
          </a:xfrm>
        </p:spPr>
        <p:txBody>
          <a:bodyPr/>
          <a:lstStyle>
            <a:lvl1pPr marL="0" indent="0" algn="ctr">
              <a:buNone/>
              <a:defRPr sz="7944"/>
            </a:lvl1pPr>
            <a:lvl2pPr marL="1513378" indent="0" algn="ctr">
              <a:buNone/>
              <a:defRPr sz="6620"/>
            </a:lvl2pPr>
            <a:lvl3pPr marL="3026755" indent="0" algn="ctr">
              <a:buNone/>
              <a:defRPr sz="5958"/>
            </a:lvl3pPr>
            <a:lvl4pPr marL="4540133" indent="0" algn="ctr">
              <a:buNone/>
              <a:defRPr sz="5296"/>
            </a:lvl4pPr>
            <a:lvl5pPr marL="6053511" indent="0" algn="ctr">
              <a:buNone/>
              <a:defRPr sz="5296"/>
            </a:lvl5pPr>
            <a:lvl6pPr marL="7566889" indent="0" algn="ctr">
              <a:buNone/>
              <a:defRPr sz="5296"/>
            </a:lvl6pPr>
            <a:lvl7pPr marL="9080266" indent="0" algn="ctr">
              <a:buNone/>
              <a:defRPr sz="5296"/>
            </a:lvl7pPr>
            <a:lvl8pPr marL="10593644" indent="0" algn="ctr">
              <a:buNone/>
              <a:defRPr sz="5296"/>
            </a:lvl8pPr>
            <a:lvl9pPr marL="12107022" indent="0" algn="ctr">
              <a:buNone/>
              <a:defRPr sz="52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B1A650-E0B6-4AC0-9117-7B4C20C707F3}"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1B878-AA25-40B9-9C98-AE84BEF8B210}" type="slidenum">
              <a:rPr lang="en-US" smtClean="0"/>
              <a:t>‹#›</a:t>
            </a:fld>
            <a:endParaRPr lang="en-US"/>
          </a:p>
        </p:txBody>
      </p:sp>
    </p:spTree>
    <p:extLst>
      <p:ext uri="{BB962C8B-B14F-4D97-AF65-F5344CB8AC3E}">
        <p14:creationId xmlns:p14="http://schemas.microsoft.com/office/powerpoint/2010/main" val="3555418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B1A650-E0B6-4AC0-9117-7B4C20C707F3}"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1B878-AA25-40B9-9C98-AE84BEF8B210}" type="slidenum">
              <a:rPr lang="en-US" smtClean="0"/>
              <a:t>‹#›</a:t>
            </a:fld>
            <a:endParaRPr lang="en-US"/>
          </a:p>
        </p:txBody>
      </p:sp>
    </p:spTree>
    <p:extLst>
      <p:ext uri="{BB962C8B-B14F-4D97-AF65-F5344CB8AC3E}">
        <p14:creationId xmlns:p14="http://schemas.microsoft.com/office/powerpoint/2010/main" val="4062467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112" y="10668854"/>
            <a:ext cx="26105525" cy="17801211"/>
          </a:xfrm>
        </p:spPr>
        <p:txBody>
          <a:bodyPr anchor="b"/>
          <a:lstStyle>
            <a:lvl1pPr>
              <a:defRPr sz="19861"/>
            </a:lvl1pPr>
          </a:lstStyle>
          <a:p>
            <a:r>
              <a:rPr lang="en-US"/>
              <a:t>Click to edit Master title style</a:t>
            </a:r>
            <a:endParaRPr lang="en-US" dirty="0"/>
          </a:p>
        </p:txBody>
      </p:sp>
      <p:sp>
        <p:nvSpPr>
          <p:cNvPr id="3" name="Text Placeholder 2"/>
          <p:cNvSpPr>
            <a:spLocks noGrp="1"/>
          </p:cNvSpPr>
          <p:nvPr>
            <p:ph type="body" idx="1"/>
          </p:nvPr>
        </p:nvSpPr>
        <p:spPr>
          <a:xfrm>
            <a:off x="2065112" y="28638472"/>
            <a:ext cx="26105525" cy="9361236"/>
          </a:xfrm>
        </p:spPr>
        <p:txBody>
          <a:bodyPr/>
          <a:lstStyle>
            <a:lvl1pPr marL="0" indent="0">
              <a:buNone/>
              <a:defRPr sz="7944">
                <a:solidFill>
                  <a:schemeClr val="tx1"/>
                </a:solidFill>
              </a:defRPr>
            </a:lvl1pPr>
            <a:lvl2pPr marL="1513378" indent="0">
              <a:buNone/>
              <a:defRPr sz="6620">
                <a:solidFill>
                  <a:schemeClr val="tx1">
                    <a:tint val="75000"/>
                  </a:schemeClr>
                </a:solidFill>
              </a:defRPr>
            </a:lvl2pPr>
            <a:lvl3pPr marL="3026755" indent="0">
              <a:buNone/>
              <a:defRPr sz="5958">
                <a:solidFill>
                  <a:schemeClr val="tx1">
                    <a:tint val="75000"/>
                  </a:schemeClr>
                </a:solidFill>
              </a:defRPr>
            </a:lvl3pPr>
            <a:lvl4pPr marL="4540133" indent="0">
              <a:buNone/>
              <a:defRPr sz="5296">
                <a:solidFill>
                  <a:schemeClr val="tx1">
                    <a:tint val="75000"/>
                  </a:schemeClr>
                </a:solidFill>
              </a:defRPr>
            </a:lvl4pPr>
            <a:lvl5pPr marL="6053511" indent="0">
              <a:buNone/>
              <a:defRPr sz="5296">
                <a:solidFill>
                  <a:schemeClr val="tx1">
                    <a:tint val="75000"/>
                  </a:schemeClr>
                </a:solidFill>
              </a:defRPr>
            </a:lvl5pPr>
            <a:lvl6pPr marL="7566889" indent="0">
              <a:buNone/>
              <a:defRPr sz="5296">
                <a:solidFill>
                  <a:schemeClr val="tx1">
                    <a:tint val="75000"/>
                  </a:schemeClr>
                </a:solidFill>
              </a:defRPr>
            </a:lvl6pPr>
            <a:lvl7pPr marL="9080266" indent="0">
              <a:buNone/>
              <a:defRPr sz="5296">
                <a:solidFill>
                  <a:schemeClr val="tx1">
                    <a:tint val="75000"/>
                  </a:schemeClr>
                </a:solidFill>
              </a:defRPr>
            </a:lvl7pPr>
            <a:lvl8pPr marL="10593644" indent="0">
              <a:buNone/>
              <a:defRPr sz="5296">
                <a:solidFill>
                  <a:schemeClr val="tx1">
                    <a:tint val="75000"/>
                  </a:schemeClr>
                </a:solidFill>
              </a:defRPr>
            </a:lvl8pPr>
            <a:lvl9pPr marL="12107022" indent="0">
              <a:buNone/>
              <a:defRPr sz="5296">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B1A650-E0B6-4AC0-9117-7B4C20C707F3}"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1B878-AA25-40B9-9C98-AE84BEF8B210}" type="slidenum">
              <a:rPr lang="en-US" smtClean="0"/>
              <a:t>‹#›</a:t>
            </a:fld>
            <a:endParaRPr lang="en-US"/>
          </a:p>
        </p:txBody>
      </p:sp>
    </p:spTree>
    <p:extLst>
      <p:ext uri="{BB962C8B-B14F-4D97-AF65-F5344CB8AC3E}">
        <p14:creationId xmlns:p14="http://schemas.microsoft.com/office/powerpoint/2010/main" val="4132653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0875" y="11391985"/>
            <a:ext cx="12863592" cy="271525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2808" y="11391985"/>
            <a:ext cx="12863592" cy="271525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B1A650-E0B6-4AC0-9117-7B4C20C707F3}" type="datetimeFigureOut">
              <a:rPr lang="en-US" smtClean="0"/>
              <a:t>12/19/2019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E1B878-AA25-40B9-9C98-AE84BEF8B210}" type="slidenum">
              <a:rPr lang="en-US" smtClean="0"/>
              <a:t>‹#›</a:t>
            </a:fld>
            <a:endParaRPr lang="en-US"/>
          </a:p>
        </p:txBody>
      </p:sp>
    </p:spTree>
    <p:extLst>
      <p:ext uri="{BB962C8B-B14F-4D97-AF65-F5344CB8AC3E}">
        <p14:creationId xmlns:p14="http://schemas.microsoft.com/office/powerpoint/2010/main" val="2944228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4817" y="2278406"/>
            <a:ext cx="26105525" cy="8271575"/>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4821" y="10490535"/>
            <a:ext cx="12804474" cy="5141249"/>
          </a:xfrm>
        </p:spPr>
        <p:txBody>
          <a:bodyPr anchor="b"/>
          <a:lstStyle>
            <a:lvl1pPr marL="0" indent="0">
              <a:buNone/>
              <a:defRPr sz="7944" b="1"/>
            </a:lvl1pPr>
            <a:lvl2pPr marL="1513378" indent="0">
              <a:buNone/>
              <a:defRPr sz="6620" b="1"/>
            </a:lvl2pPr>
            <a:lvl3pPr marL="3026755" indent="0">
              <a:buNone/>
              <a:defRPr sz="5958" b="1"/>
            </a:lvl3pPr>
            <a:lvl4pPr marL="4540133" indent="0">
              <a:buNone/>
              <a:defRPr sz="5296" b="1"/>
            </a:lvl4pPr>
            <a:lvl5pPr marL="6053511" indent="0">
              <a:buNone/>
              <a:defRPr sz="5296" b="1"/>
            </a:lvl5pPr>
            <a:lvl6pPr marL="7566889" indent="0">
              <a:buNone/>
              <a:defRPr sz="5296" b="1"/>
            </a:lvl6pPr>
            <a:lvl7pPr marL="9080266" indent="0">
              <a:buNone/>
              <a:defRPr sz="5296" b="1"/>
            </a:lvl7pPr>
            <a:lvl8pPr marL="10593644" indent="0">
              <a:buNone/>
              <a:defRPr sz="5296" b="1"/>
            </a:lvl8pPr>
            <a:lvl9pPr marL="12107022" indent="0">
              <a:buNone/>
              <a:defRPr sz="5296" b="1"/>
            </a:lvl9pPr>
          </a:lstStyle>
          <a:p>
            <a:pPr lvl="0"/>
            <a:r>
              <a:rPr lang="en-US"/>
              <a:t>Edit Master text styles</a:t>
            </a:r>
          </a:p>
        </p:txBody>
      </p:sp>
      <p:sp>
        <p:nvSpPr>
          <p:cNvPr id="4" name="Content Placeholder 3"/>
          <p:cNvSpPr>
            <a:spLocks noGrp="1"/>
          </p:cNvSpPr>
          <p:nvPr>
            <p:ph sz="half" idx="2"/>
          </p:nvPr>
        </p:nvSpPr>
        <p:spPr>
          <a:xfrm>
            <a:off x="2084821" y="15631784"/>
            <a:ext cx="12804474" cy="2299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2810" y="10490535"/>
            <a:ext cx="12867534" cy="5141249"/>
          </a:xfrm>
        </p:spPr>
        <p:txBody>
          <a:bodyPr anchor="b"/>
          <a:lstStyle>
            <a:lvl1pPr marL="0" indent="0">
              <a:buNone/>
              <a:defRPr sz="7944" b="1"/>
            </a:lvl1pPr>
            <a:lvl2pPr marL="1513378" indent="0">
              <a:buNone/>
              <a:defRPr sz="6620" b="1"/>
            </a:lvl2pPr>
            <a:lvl3pPr marL="3026755" indent="0">
              <a:buNone/>
              <a:defRPr sz="5958" b="1"/>
            </a:lvl3pPr>
            <a:lvl4pPr marL="4540133" indent="0">
              <a:buNone/>
              <a:defRPr sz="5296" b="1"/>
            </a:lvl4pPr>
            <a:lvl5pPr marL="6053511" indent="0">
              <a:buNone/>
              <a:defRPr sz="5296" b="1"/>
            </a:lvl5pPr>
            <a:lvl6pPr marL="7566889" indent="0">
              <a:buNone/>
              <a:defRPr sz="5296" b="1"/>
            </a:lvl6pPr>
            <a:lvl7pPr marL="9080266" indent="0">
              <a:buNone/>
              <a:defRPr sz="5296" b="1"/>
            </a:lvl7pPr>
            <a:lvl8pPr marL="10593644" indent="0">
              <a:buNone/>
              <a:defRPr sz="5296" b="1"/>
            </a:lvl8pPr>
            <a:lvl9pPr marL="12107022" indent="0">
              <a:buNone/>
              <a:defRPr sz="5296" b="1"/>
            </a:lvl9pPr>
          </a:lstStyle>
          <a:p>
            <a:pPr lvl="0"/>
            <a:r>
              <a:rPr lang="en-US"/>
              <a:t>Edit Master text styles</a:t>
            </a:r>
          </a:p>
        </p:txBody>
      </p:sp>
      <p:sp>
        <p:nvSpPr>
          <p:cNvPr id="6" name="Content Placeholder 5"/>
          <p:cNvSpPr>
            <a:spLocks noGrp="1"/>
          </p:cNvSpPr>
          <p:nvPr>
            <p:ph sz="quarter" idx="4"/>
          </p:nvPr>
        </p:nvSpPr>
        <p:spPr>
          <a:xfrm>
            <a:off x="15322810" y="15631784"/>
            <a:ext cx="12867534" cy="2299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B1A650-E0B6-4AC0-9117-7B4C20C707F3}" type="datetimeFigureOut">
              <a:rPr lang="en-US" smtClean="0"/>
              <a:t>12/19/2019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E1B878-AA25-40B9-9C98-AE84BEF8B210}" type="slidenum">
              <a:rPr lang="en-US" smtClean="0"/>
              <a:t>‹#›</a:t>
            </a:fld>
            <a:endParaRPr lang="en-US"/>
          </a:p>
        </p:txBody>
      </p:sp>
    </p:spTree>
    <p:extLst>
      <p:ext uri="{BB962C8B-B14F-4D97-AF65-F5344CB8AC3E}">
        <p14:creationId xmlns:p14="http://schemas.microsoft.com/office/powerpoint/2010/main" val="3392403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B1A650-E0B6-4AC0-9117-7B4C20C707F3}" type="datetimeFigureOut">
              <a:rPr lang="en-US" smtClean="0"/>
              <a:t>12/19/2019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E1B878-AA25-40B9-9C98-AE84BEF8B210}" type="slidenum">
              <a:rPr lang="en-US" smtClean="0"/>
              <a:t>‹#›</a:t>
            </a:fld>
            <a:endParaRPr lang="en-US"/>
          </a:p>
        </p:txBody>
      </p:sp>
    </p:spTree>
    <p:extLst>
      <p:ext uri="{BB962C8B-B14F-4D97-AF65-F5344CB8AC3E}">
        <p14:creationId xmlns:p14="http://schemas.microsoft.com/office/powerpoint/2010/main" val="1848940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B1A650-E0B6-4AC0-9117-7B4C20C707F3}" type="datetimeFigureOut">
              <a:rPr lang="en-US" smtClean="0"/>
              <a:t>12/19/2019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E1B878-AA25-40B9-9C98-AE84BEF8B210}" type="slidenum">
              <a:rPr lang="en-US" smtClean="0"/>
              <a:t>‹#›</a:t>
            </a:fld>
            <a:endParaRPr lang="en-US"/>
          </a:p>
        </p:txBody>
      </p:sp>
    </p:spTree>
    <p:extLst>
      <p:ext uri="{BB962C8B-B14F-4D97-AF65-F5344CB8AC3E}">
        <p14:creationId xmlns:p14="http://schemas.microsoft.com/office/powerpoint/2010/main" val="3110122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4817" y="2852949"/>
            <a:ext cx="9761984" cy="9985322"/>
          </a:xfrm>
        </p:spPr>
        <p:txBody>
          <a:bodyPr anchor="b"/>
          <a:lstStyle>
            <a:lvl1pPr>
              <a:defRPr sz="10592"/>
            </a:lvl1pPr>
          </a:lstStyle>
          <a:p>
            <a:r>
              <a:rPr lang="en-US"/>
              <a:t>Click to edit Master title style</a:t>
            </a:r>
            <a:endParaRPr lang="en-US" dirty="0"/>
          </a:p>
        </p:txBody>
      </p:sp>
      <p:sp>
        <p:nvSpPr>
          <p:cNvPr id="3" name="Content Placeholder 2"/>
          <p:cNvSpPr>
            <a:spLocks noGrp="1"/>
          </p:cNvSpPr>
          <p:nvPr>
            <p:ph idx="1"/>
          </p:nvPr>
        </p:nvSpPr>
        <p:spPr>
          <a:xfrm>
            <a:off x="12867534" y="6161587"/>
            <a:ext cx="15322808" cy="30411646"/>
          </a:xfrm>
        </p:spPr>
        <p:txBody>
          <a:bodyPr/>
          <a:lstStyle>
            <a:lvl1pPr>
              <a:defRPr sz="10592"/>
            </a:lvl1pPr>
            <a:lvl2pPr>
              <a:defRPr sz="9268"/>
            </a:lvl2pPr>
            <a:lvl3pPr>
              <a:defRPr sz="7944"/>
            </a:lvl3pPr>
            <a:lvl4pPr>
              <a:defRPr sz="6620"/>
            </a:lvl4pPr>
            <a:lvl5pPr>
              <a:defRPr sz="6620"/>
            </a:lvl5pPr>
            <a:lvl6pPr>
              <a:defRPr sz="6620"/>
            </a:lvl6pPr>
            <a:lvl7pPr>
              <a:defRPr sz="6620"/>
            </a:lvl7pPr>
            <a:lvl8pPr>
              <a:defRPr sz="6620"/>
            </a:lvl8pPr>
            <a:lvl9pPr>
              <a:defRPr sz="662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4817" y="12838271"/>
            <a:ext cx="9761984" cy="23784486"/>
          </a:xfrm>
        </p:spPr>
        <p:txBody>
          <a:bodyPr/>
          <a:lstStyle>
            <a:lvl1pPr marL="0" indent="0">
              <a:buNone/>
              <a:defRPr sz="5296"/>
            </a:lvl1pPr>
            <a:lvl2pPr marL="1513378" indent="0">
              <a:buNone/>
              <a:defRPr sz="4634"/>
            </a:lvl2pPr>
            <a:lvl3pPr marL="3026755" indent="0">
              <a:buNone/>
              <a:defRPr sz="3972"/>
            </a:lvl3pPr>
            <a:lvl4pPr marL="4540133" indent="0">
              <a:buNone/>
              <a:defRPr sz="3310"/>
            </a:lvl4pPr>
            <a:lvl5pPr marL="6053511" indent="0">
              <a:buNone/>
              <a:defRPr sz="3310"/>
            </a:lvl5pPr>
            <a:lvl6pPr marL="7566889" indent="0">
              <a:buNone/>
              <a:defRPr sz="3310"/>
            </a:lvl6pPr>
            <a:lvl7pPr marL="9080266" indent="0">
              <a:buNone/>
              <a:defRPr sz="3310"/>
            </a:lvl7pPr>
            <a:lvl8pPr marL="10593644" indent="0">
              <a:buNone/>
              <a:defRPr sz="3310"/>
            </a:lvl8pPr>
            <a:lvl9pPr marL="12107022" indent="0">
              <a:buNone/>
              <a:defRPr sz="3310"/>
            </a:lvl9pPr>
          </a:lstStyle>
          <a:p>
            <a:pPr lvl="0"/>
            <a:r>
              <a:rPr lang="en-US"/>
              <a:t>Edit Master text styles</a:t>
            </a:r>
          </a:p>
        </p:txBody>
      </p:sp>
      <p:sp>
        <p:nvSpPr>
          <p:cNvPr id="5" name="Date Placeholder 4"/>
          <p:cNvSpPr>
            <a:spLocks noGrp="1"/>
          </p:cNvSpPr>
          <p:nvPr>
            <p:ph type="dt" sz="half" idx="10"/>
          </p:nvPr>
        </p:nvSpPr>
        <p:spPr/>
        <p:txBody>
          <a:bodyPr/>
          <a:lstStyle/>
          <a:p>
            <a:fld id="{15B1A650-E0B6-4AC0-9117-7B4C20C707F3}" type="datetimeFigureOut">
              <a:rPr lang="en-US" smtClean="0"/>
              <a:t>12/19/2019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E1B878-AA25-40B9-9C98-AE84BEF8B210}" type="slidenum">
              <a:rPr lang="en-US" smtClean="0"/>
              <a:t>‹#›</a:t>
            </a:fld>
            <a:endParaRPr lang="en-US"/>
          </a:p>
        </p:txBody>
      </p:sp>
    </p:spTree>
    <p:extLst>
      <p:ext uri="{BB962C8B-B14F-4D97-AF65-F5344CB8AC3E}">
        <p14:creationId xmlns:p14="http://schemas.microsoft.com/office/powerpoint/2010/main" val="819305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4817" y="2852949"/>
            <a:ext cx="9761984" cy="9985322"/>
          </a:xfrm>
        </p:spPr>
        <p:txBody>
          <a:bodyPr anchor="b"/>
          <a:lstStyle>
            <a:lvl1pPr>
              <a:defRPr sz="105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67534" y="6161587"/>
            <a:ext cx="15322808" cy="30411646"/>
          </a:xfrm>
        </p:spPr>
        <p:txBody>
          <a:bodyPr anchor="t"/>
          <a:lstStyle>
            <a:lvl1pPr marL="0" indent="0">
              <a:buNone/>
              <a:defRPr sz="10592"/>
            </a:lvl1pPr>
            <a:lvl2pPr marL="1513378" indent="0">
              <a:buNone/>
              <a:defRPr sz="9268"/>
            </a:lvl2pPr>
            <a:lvl3pPr marL="3026755" indent="0">
              <a:buNone/>
              <a:defRPr sz="7944"/>
            </a:lvl3pPr>
            <a:lvl4pPr marL="4540133" indent="0">
              <a:buNone/>
              <a:defRPr sz="6620"/>
            </a:lvl4pPr>
            <a:lvl5pPr marL="6053511" indent="0">
              <a:buNone/>
              <a:defRPr sz="6620"/>
            </a:lvl5pPr>
            <a:lvl6pPr marL="7566889" indent="0">
              <a:buNone/>
              <a:defRPr sz="6620"/>
            </a:lvl6pPr>
            <a:lvl7pPr marL="9080266" indent="0">
              <a:buNone/>
              <a:defRPr sz="6620"/>
            </a:lvl7pPr>
            <a:lvl8pPr marL="10593644" indent="0">
              <a:buNone/>
              <a:defRPr sz="6620"/>
            </a:lvl8pPr>
            <a:lvl9pPr marL="12107022" indent="0">
              <a:buNone/>
              <a:defRPr sz="6620"/>
            </a:lvl9pPr>
          </a:lstStyle>
          <a:p>
            <a:r>
              <a:rPr lang="en-US"/>
              <a:t>Click icon to add picture</a:t>
            </a:r>
            <a:endParaRPr lang="en-US" dirty="0"/>
          </a:p>
        </p:txBody>
      </p:sp>
      <p:sp>
        <p:nvSpPr>
          <p:cNvPr id="4" name="Text Placeholder 3"/>
          <p:cNvSpPr>
            <a:spLocks noGrp="1"/>
          </p:cNvSpPr>
          <p:nvPr>
            <p:ph type="body" sz="half" idx="2"/>
          </p:nvPr>
        </p:nvSpPr>
        <p:spPr>
          <a:xfrm>
            <a:off x="2084817" y="12838271"/>
            <a:ext cx="9761984" cy="23784486"/>
          </a:xfrm>
        </p:spPr>
        <p:txBody>
          <a:bodyPr/>
          <a:lstStyle>
            <a:lvl1pPr marL="0" indent="0">
              <a:buNone/>
              <a:defRPr sz="5296"/>
            </a:lvl1pPr>
            <a:lvl2pPr marL="1513378" indent="0">
              <a:buNone/>
              <a:defRPr sz="4634"/>
            </a:lvl2pPr>
            <a:lvl3pPr marL="3026755" indent="0">
              <a:buNone/>
              <a:defRPr sz="3972"/>
            </a:lvl3pPr>
            <a:lvl4pPr marL="4540133" indent="0">
              <a:buNone/>
              <a:defRPr sz="3310"/>
            </a:lvl4pPr>
            <a:lvl5pPr marL="6053511" indent="0">
              <a:buNone/>
              <a:defRPr sz="3310"/>
            </a:lvl5pPr>
            <a:lvl6pPr marL="7566889" indent="0">
              <a:buNone/>
              <a:defRPr sz="3310"/>
            </a:lvl6pPr>
            <a:lvl7pPr marL="9080266" indent="0">
              <a:buNone/>
              <a:defRPr sz="3310"/>
            </a:lvl7pPr>
            <a:lvl8pPr marL="10593644" indent="0">
              <a:buNone/>
              <a:defRPr sz="3310"/>
            </a:lvl8pPr>
            <a:lvl9pPr marL="12107022" indent="0">
              <a:buNone/>
              <a:defRPr sz="3310"/>
            </a:lvl9pPr>
          </a:lstStyle>
          <a:p>
            <a:pPr lvl="0"/>
            <a:r>
              <a:rPr lang="en-US"/>
              <a:t>Edit Master text styles</a:t>
            </a:r>
          </a:p>
        </p:txBody>
      </p:sp>
      <p:sp>
        <p:nvSpPr>
          <p:cNvPr id="5" name="Date Placeholder 4"/>
          <p:cNvSpPr>
            <a:spLocks noGrp="1"/>
          </p:cNvSpPr>
          <p:nvPr>
            <p:ph type="dt" sz="half" idx="10"/>
          </p:nvPr>
        </p:nvSpPr>
        <p:spPr/>
        <p:txBody>
          <a:bodyPr/>
          <a:lstStyle/>
          <a:p>
            <a:fld id="{15B1A650-E0B6-4AC0-9117-7B4C20C707F3}" type="datetimeFigureOut">
              <a:rPr lang="en-US" smtClean="0"/>
              <a:t>12/19/2019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E1B878-AA25-40B9-9C98-AE84BEF8B210}" type="slidenum">
              <a:rPr lang="en-US" smtClean="0"/>
              <a:t>‹#›</a:t>
            </a:fld>
            <a:endParaRPr lang="en-US"/>
          </a:p>
        </p:txBody>
      </p:sp>
    </p:spTree>
    <p:extLst>
      <p:ext uri="{BB962C8B-B14F-4D97-AF65-F5344CB8AC3E}">
        <p14:creationId xmlns:p14="http://schemas.microsoft.com/office/powerpoint/2010/main" val="261890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B1A650-E0B6-4AC0-9117-7B4C20C707F3}"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1B878-AA25-40B9-9C98-AE84BEF8B210}" type="slidenum">
              <a:rPr lang="en-US" smtClean="0"/>
              <a:t>‹#›</a:t>
            </a:fld>
            <a:endParaRPr lang="en-US"/>
          </a:p>
        </p:txBody>
      </p:sp>
    </p:spTree>
    <p:extLst>
      <p:ext uri="{BB962C8B-B14F-4D97-AF65-F5344CB8AC3E}">
        <p14:creationId xmlns:p14="http://schemas.microsoft.com/office/powerpoint/2010/main" val="155875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0020" y="2278397"/>
            <a:ext cx="6526381" cy="362661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0877" y="2278397"/>
            <a:ext cx="19200803" cy="362661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B1A650-E0B6-4AC0-9117-7B4C20C707F3}"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1B878-AA25-40B9-9C98-AE84BEF8B210}" type="slidenum">
              <a:rPr lang="en-US" smtClean="0"/>
              <a:t>‹#›</a:t>
            </a:fld>
            <a:endParaRPr lang="en-US"/>
          </a:p>
        </p:txBody>
      </p:sp>
    </p:spTree>
    <p:extLst>
      <p:ext uri="{BB962C8B-B14F-4D97-AF65-F5344CB8AC3E}">
        <p14:creationId xmlns:p14="http://schemas.microsoft.com/office/powerpoint/2010/main" val="884890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0875" y="2278406"/>
            <a:ext cx="26105525" cy="82715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0875" y="11391985"/>
            <a:ext cx="26105525" cy="2715255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0875" y="39663928"/>
            <a:ext cx="6810137" cy="2278397"/>
          </a:xfrm>
          <a:prstGeom prst="rect">
            <a:avLst/>
          </a:prstGeom>
        </p:spPr>
        <p:txBody>
          <a:bodyPr vert="horz" lIns="91440" tIns="45720" rIns="91440" bIns="45720" rtlCol="0" anchor="ctr"/>
          <a:lstStyle>
            <a:lvl1pPr algn="l">
              <a:defRPr sz="3972">
                <a:solidFill>
                  <a:schemeClr val="tx1">
                    <a:tint val="75000"/>
                  </a:schemeClr>
                </a:solidFill>
              </a:defRPr>
            </a:lvl1pPr>
          </a:lstStyle>
          <a:p>
            <a:fld id="{15B1A650-E0B6-4AC0-9117-7B4C20C707F3}" type="datetimeFigureOut">
              <a:rPr lang="en-US" smtClean="0"/>
              <a:t>12/19/2019</a:t>
            </a:fld>
            <a:endParaRPr lang="en-US"/>
          </a:p>
        </p:txBody>
      </p:sp>
      <p:sp>
        <p:nvSpPr>
          <p:cNvPr id="5" name="Footer Placeholder 4"/>
          <p:cNvSpPr>
            <a:spLocks noGrp="1"/>
          </p:cNvSpPr>
          <p:nvPr>
            <p:ph type="ftr" sz="quarter" idx="3"/>
          </p:nvPr>
        </p:nvSpPr>
        <p:spPr>
          <a:xfrm>
            <a:off x="10026035" y="39663928"/>
            <a:ext cx="10215205" cy="2278397"/>
          </a:xfrm>
          <a:prstGeom prst="rect">
            <a:avLst/>
          </a:prstGeom>
        </p:spPr>
        <p:txBody>
          <a:bodyPr vert="horz" lIns="91440" tIns="45720" rIns="91440" bIns="45720" rtlCol="0" anchor="ctr"/>
          <a:lstStyle>
            <a:lvl1pPr algn="ctr">
              <a:defRPr sz="39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76263" y="39663928"/>
            <a:ext cx="6810137" cy="2278397"/>
          </a:xfrm>
          <a:prstGeom prst="rect">
            <a:avLst/>
          </a:prstGeom>
        </p:spPr>
        <p:txBody>
          <a:bodyPr vert="horz" lIns="91440" tIns="45720" rIns="91440" bIns="45720" rtlCol="0" anchor="ctr"/>
          <a:lstStyle>
            <a:lvl1pPr algn="r">
              <a:defRPr sz="3972">
                <a:solidFill>
                  <a:schemeClr val="tx1">
                    <a:tint val="75000"/>
                  </a:schemeClr>
                </a:solidFill>
              </a:defRPr>
            </a:lvl1pPr>
          </a:lstStyle>
          <a:p>
            <a:fld id="{03E1B878-AA25-40B9-9C98-AE84BEF8B210}" type="slidenum">
              <a:rPr lang="en-US" smtClean="0"/>
              <a:t>‹#›</a:t>
            </a:fld>
            <a:endParaRPr lang="en-US"/>
          </a:p>
        </p:txBody>
      </p:sp>
    </p:spTree>
    <p:extLst>
      <p:ext uri="{BB962C8B-B14F-4D97-AF65-F5344CB8AC3E}">
        <p14:creationId xmlns:p14="http://schemas.microsoft.com/office/powerpoint/2010/main" val="1056714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6755" rtl="0" eaLnBrk="1" latinLnBrk="0" hangingPunct="1">
        <a:lnSpc>
          <a:spcPct val="90000"/>
        </a:lnSpc>
        <a:spcBef>
          <a:spcPct val="0"/>
        </a:spcBef>
        <a:buNone/>
        <a:defRPr sz="14564" kern="1200">
          <a:solidFill>
            <a:schemeClr val="tx1"/>
          </a:solidFill>
          <a:latin typeface="+mj-lt"/>
          <a:ea typeface="+mj-ea"/>
          <a:cs typeface="+mj-cs"/>
        </a:defRPr>
      </a:lvl1pPr>
    </p:titleStyle>
    <p:bodyStyle>
      <a:lvl1pPr marL="756689" indent="-756689" algn="l" defTabSz="3026755" rtl="0" eaLnBrk="1" latinLnBrk="0" hangingPunct="1">
        <a:lnSpc>
          <a:spcPct val="90000"/>
        </a:lnSpc>
        <a:spcBef>
          <a:spcPts val="3310"/>
        </a:spcBef>
        <a:buFont typeface="Arial" panose="020B0604020202020204" pitchFamily="34" charset="0"/>
        <a:buChar char="•"/>
        <a:defRPr sz="9268" kern="1200">
          <a:solidFill>
            <a:schemeClr val="tx1"/>
          </a:solidFill>
          <a:latin typeface="+mn-lt"/>
          <a:ea typeface="+mn-ea"/>
          <a:cs typeface="+mn-cs"/>
        </a:defRPr>
      </a:lvl1pPr>
      <a:lvl2pPr marL="2270067" indent="-756689" algn="l" defTabSz="3026755" rtl="0" eaLnBrk="1" latinLnBrk="0" hangingPunct="1">
        <a:lnSpc>
          <a:spcPct val="90000"/>
        </a:lnSpc>
        <a:spcBef>
          <a:spcPts val="1655"/>
        </a:spcBef>
        <a:buFont typeface="Arial" panose="020B0604020202020204" pitchFamily="34" charset="0"/>
        <a:buChar char="•"/>
        <a:defRPr sz="7944" kern="1200">
          <a:solidFill>
            <a:schemeClr val="tx1"/>
          </a:solidFill>
          <a:latin typeface="+mn-lt"/>
          <a:ea typeface="+mn-ea"/>
          <a:cs typeface="+mn-cs"/>
        </a:defRPr>
      </a:lvl2pPr>
      <a:lvl3pPr marL="3783444" indent="-756689" algn="l" defTabSz="3026755" rtl="0" eaLnBrk="1" latinLnBrk="0" hangingPunct="1">
        <a:lnSpc>
          <a:spcPct val="90000"/>
        </a:lnSpc>
        <a:spcBef>
          <a:spcPts val="1655"/>
        </a:spcBef>
        <a:buFont typeface="Arial" panose="020B0604020202020204" pitchFamily="34" charset="0"/>
        <a:buChar char="•"/>
        <a:defRPr sz="6620" kern="1200">
          <a:solidFill>
            <a:schemeClr val="tx1"/>
          </a:solidFill>
          <a:latin typeface="+mn-lt"/>
          <a:ea typeface="+mn-ea"/>
          <a:cs typeface="+mn-cs"/>
        </a:defRPr>
      </a:lvl3pPr>
      <a:lvl4pPr marL="5296822"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4pPr>
      <a:lvl5pPr marL="6810200"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5pPr>
      <a:lvl6pPr marL="8323577"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6pPr>
      <a:lvl7pPr marL="9836955"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7pPr>
      <a:lvl8pPr marL="11350333"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8pPr>
      <a:lvl9pPr marL="12863711"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9pPr>
    </p:bodyStyle>
    <p:otherStyle>
      <a:defPPr>
        <a:defRPr lang="en-US"/>
      </a:defPPr>
      <a:lvl1pPr marL="0" algn="l" defTabSz="3026755" rtl="0" eaLnBrk="1" latinLnBrk="0" hangingPunct="1">
        <a:defRPr sz="5958" kern="1200">
          <a:solidFill>
            <a:schemeClr val="tx1"/>
          </a:solidFill>
          <a:latin typeface="+mn-lt"/>
          <a:ea typeface="+mn-ea"/>
          <a:cs typeface="+mn-cs"/>
        </a:defRPr>
      </a:lvl1pPr>
      <a:lvl2pPr marL="1513378" algn="l" defTabSz="3026755" rtl="0" eaLnBrk="1" latinLnBrk="0" hangingPunct="1">
        <a:defRPr sz="5958" kern="1200">
          <a:solidFill>
            <a:schemeClr val="tx1"/>
          </a:solidFill>
          <a:latin typeface="+mn-lt"/>
          <a:ea typeface="+mn-ea"/>
          <a:cs typeface="+mn-cs"/>
        </a:defRPr>
      </a:lvl2pPr>
      <a:lvl3pPr marL="3026755" algn="l" defTabSz="3026755" rtl="0" eaLnBrk="1" latinLnBrk="0" hangingPunct="1">
        <a:defRPr sz="5958" kern="1200">
          <a:solidFill>
            <a:schemeClr val="tx1"/>
          </a:solidFill>
          <a:latin typeface="+mn-lt"/>
          <a:ea typeface="+mn-ea"/>
          <a:cs typeface="+mn-cs"/>
        </a:defRPr>
      </a:lvl3pPr>
      <a:lvl4pPr marL="4540133" algn="l" defTabSz="3026755" rtl="0" eaLnBrk="1" latinLnBrk="0" hangingPunct="1">
        <a:defRPr sz="5958" kern="1200">
          <a:solidFill>
            <a:schemeClr val="tx1"/>
          </a:solidFill>
          <a:latin typeface="+mn-lt"/>
          <a:ea typeface="+mn-ea"/>
          <a:cs typeface="+mn-cs"/>
        </a:defRPr>
      </a:lvl4pPr>
      <a:lvl5pPr marL="6053511" algn="l" defTabSz="3026755" rtl="0" eaLnBrk="1" latinLnBrk="0" hangingPunct="1">
        <a:defRPr sz="5958" kern="1200">
          <a:solidFill>
            <a:schemeClr val="tx1"/>
          </a:solidFill>
          <a:latin typeface="+mn-lt"/>
          <a:ea typeface="+mn-ea"/>
          <a:cs typeface="+mn-cs"/>
        </a:defRPr>
      </a:lvl5pPr>
      <a:lvl6pPr marL="7566889" algn="l" defTabSz="3026755" rtl="0" eaLnBrk="1" latinLnBrk="0" hangingPunct="1">
        <a:defRPr sz="5958" kern="1200">
          <a:solidFill>
            <a:schemeClr val="tx1"/>
          </a:solidFill>
          <a:latin typeface="+mn-lt"/>
          <a:ea typeface="+mn-ea"/>
          <a:cs typeface="+mn-cs"/>
        </a:defRPr>
      </a:lvl6pPr>
      <a:lvl7pPr marL="9080266" algn="l" defTabSz="3026755" rtl="0" eaLnBrk="1" latinLnBrk="0" hangingPunct="1">
        <a:defRPr sz="5958" kern="1200">
          <a:solidFill>
            <a:schemeClr val="tx1"/>
          </a:solidFill>
          <a:latin typeface="+mn-lt"/>
          <a:ea typeface="+mn-ea"/>
          <a:cs typeface="+mn-cs"/>
        </a:defRPr>
      </a:lvl7pPr>
      <a:lvl8pPr marL="10593644" algn="l" defTabSz="3026755" rtl="0" eaLnBrk="1" latinLnBrk="0" hangingPunct="1">
        <a:defRPr sz="5958" kern="1200">
          <a:solidFill>
            <a:schemeClr val="tx1"/>
          </a:solidFill>
          <a:latin typeface="+mn-lt"/>
          <a:ea typeface="+mn-ea"/>
          <a:cs typeface="+mn-cs"/>
        </a:defRPr>
      </a:lvl8pPr>
      <a:lvl9pPr marL="12107022" algn="l" defTabSz="3026755" rtl="0" eaLnBrk="1" latinLnBrk="0" hangingPunct="1">
        <a:defRPr sz="595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4689" y="3164448"/>
            <a:ext cx="29732442" cy="3227529"/>
          </a:xfrm>
          <a:prstGeom prst="rect">
            <a:avLst/>
          </a:prstGeom>
          <a:solidFill>
            <a:srgbClr val="00A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800" b="1" dirty="0"/>
          </a:p>
          <a:p>
            <a:pPr algn="ctr"/>
            <a:r>
              <a:rPr lang="en-GB" sz="3600" b="1" dirty="0"/>
              <a:t>Urban ecology of arboviral mosquito vectors along the Kenyan coast</a:t>
            </a:r>
            <a:endParaRPr lang="en-GB" sz="3600" dirty="0"/>
          </a:p>
          <a:p>
            <a:pPr algn="ctr"/>
            <a:endParaRPr lang="en-GB" sz="3600" dirty="0"/>
          </a:p>
          <a:p>
            <a:r>
              <a:rPr lang="en-GB" sz="3600" b="1" u="sng" dirty="0"/>
              <a:t>Jonathan Karisa, </a:t>
            </a:r>
            <a:r>
              <a:rPr lang="en-GB" sz="3600" dirty="0"/>
              <a:t>Simon Muriu, </a:t>
            </a:r>
            <a:r>
              <a:rPr lang="en-GB" sz="3600" dirty="0" err="1"/>
              <a:t>Donwilliams</a:t>
            </a:r>
            <a:r>
              <a:rPr lang="en-GB" sz="3600" dirty="0"/>
              <a:t> </a:t>
            </a:r>
            <a:r>
              <a:rPr lang="en-GB" sz="3600" dirty="0" err="1"/>
              <a:t>Omuoyo</a:t>
            </a:r>
            <a:r>
              <a:rPr lang="en-GB" sz="3600" dirty="0"/>
              <a:t>, Boniface </a:t>
            </a:r>
            <a:r>
              <a:rPr lang="en-GB" sz="3600" dirty="0" err="1"/>
              <a:t>Karia</a:t>
            </a:r>
            <a:r>
              <a:rPr lang="en-GB" sz="3600" dirty="0"/>
              <a:t>, Moses </a:t>
            </a:r>
            <a:r>
              <a:rPr lang="en-GB" sz="3600" dirty="0" err="1"/>
              <a:t>Ngari</a:t>
            </a:r>
            <a:r>
              <a:rPr lang="en-GB" sz="3600" dirty="0"/>
              <a:t>, Doris Nyamwaya, Martin Rono, George Warimwe, Joseph </a:t>
            </a:r>
            <a:r>
              <a:rPr lang="en-GB" sz="3600" dirty="0" err="1"/>
              <a:t>Mwangangi</a:t>
            </a:r>
            <a:r>
              <a:rPr lang="en-GB" sz="3600" dirty="0"/>
              <a:t> , Charles M. </a:t>
            </a:r>
            <a:r>
              <a:rPr lang="en-GB" sz="3600" dirty="0" err="1"/>
              <a:t>Mbogo</a:t>
            </a:r>
            <a:endParaRPr lang="en-US" sz="3600" dirty="0"/>
          </a:p>
          <a:p>
            <a:pPr algn="ctr"/>
            <a:endParaRPr lang="en-US" sz="7200" dirty="0"/>
          </a:p>
          <a:p>
            <a:pPr algn="ctr"/>
            <a:endParaRPr lang="en-US" sz="4800" b="1" dirty="0">
              <a:latin typeface="Arial" panose="020B0604020202020204" pitchFamily="34" charset="0"/>
              <a:cs typeface="Arial" panose="020B0604020202020204" pitchFamily="34" charset="0"/>
            </a:endParaRPr>
          </a:p>
        </p:txBody>
      </p:sp>
      <p:sp>
        <p:nvSpPr>
          <p:cNvPr id="8" name="Rectangle: Rounded Corners 7"/>
          <p:cNvSpPr/>
          <p:nvPr/>
        </p:nvSpPr>
        <p:spPr>
          <a:xfrm>
            <a:off x="469587" y="6782858"/>
            <a:ext cx="14665805" cy="1371600"/>
          </a:xfrm>
          <a:prstGeom prst="roundRect">
            <a:avLst/>
          </a:prstGeom>
          <a:solidFill>
            <a:srgbClr val="00A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0" b="1" dirty="0">
                <a:latin typeface="Arial" panose="020B0604020202020204" pitchFamily="34" charset="0"/>
                <a:cs typeface="Arial" panose="020B0604020202020204" pitchFamily="34" charset="0"/>
              </a:rPr>
              <a:t>Introduction</a:t>
            </a:r>
          </a:p>
        </p:txBody>
      </p:sp>
      <p:sp>
        <p:nvSpPr>
          <p:cNvPr id="11" name="Rectangle: Rounded Corners 10"/>
          <p:cNvSpPr/>
          <p:nvPr/>
        </p:nvSpPr>
        <p:spPr>
          <a:xfrm>
            <a:off x="15590838" y="6776000"/>
            <a:ext cx="14201590" cy="1371600"/>
          </a:xfrm>
          <a:prstGeom prst="roundRect">
            <a:avLst/>
          </a:prstGeom>
          <a:solidFill>
            <a:srgbClr val="00A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0" b="1" dirty="0">
                <a:latin typeface="Arial" panose="020B0604020202020204" pitchFamily="34" charset="0"/>
                <a:cs typeface="Arial" panose="020B0604020202020204" pitchFamily="34" charset="0"/>
              </a:rPr>
              <a:t>Results</a:t>
            </a:r>
          </a:p>
        </p:txBody>
      </p:sp>
      <p:sp>
        <p:nvSpPr>
          <p:cNvPr id="14" name="Rectangle: Rounded Corners 13"/>
          <p:cNvSpPr/>
          <p:nvPr/>
        </p:nvSpPr>
        <p:spPr>
          <a:xfrm>
            <a:off x="386120" y="12239104"/>
            <a:ext cx="14767626" cy="1003501"/>
          </a:xfrm>
          <a:prstGeom prst="roundRect">
            <a:avLst/>
          </a:prstGeom>
          <a:solidFill>
            <a:srgbClr val="00A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0" dirty="0">
                <a:latin typeface="Arial" panose="020B0604020202020204" pitchFamily="34" charset="0"/>
                <a:cs typeface="Arial" panose="020B0604020202020204" pitchFamily="34" charset="0"/>
              </a:rPr>
              <a:t>Methodology</a:t>
            </a:r>
          </a:p>
        </p:txBody>
      </p:sp>
      <p:sp>
        <p:nvSpPr>
          <p:cNvPr id="16" name="Rectangle: Rounded Corners 15"/>
          <p:cNvSpPr/>
          <p:nvPr/>
        </p:nvSpPr>
        <p:spPr>
          <a:xfrm>
            <a:off x="7108925" y="35794380"/>
            <a:ext cx="12423283" cy="914400"/>
          </a:xfrm>
          <a:prstGeom prst="roundRect">
            <a:avLst/>
          </a:prstGeom>
          <a:solidFill>
            <a:srgbClr val="00A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0" dirty="0">
                <a:latin typeface="Times New Roman" panose="02020603050405020304" pitchFamily="18" charset="0"/>
                <a:cs typeface="Times New Roman" panose="02020603050405020304" pitchFamily="18" charset="0"/>
              </a:rPr>
              <a:t>Conclusion</a:t>
            </a:r>
          </a:p>
        </p:txBody>
      </p:sp>
      <p:pic>
        <p:nvPicPr>
          <p:cNvPr id="20" name="Picture 19"/>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8549407" y="836938"/>
            <a:ext cx="11772289" cy="1618687"/>
          </a:xfrm>
          <a:prstGeom prst="rect">
            <a:avLst/>
          </a:prstGeom>
        </p:spPr>
      </p:pic>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66652" y="707579"/>
            <a:ext cx="5666830" cy="1877407"/>
          </a:xfrm>
          <a:prstGeom prst="rect">
            <a:avLst/>
          </a:prstGeom>
          <a:ln w="28575">
            <a:solidFill>
              <a:schemeClr val="tx2"/>
            </a:solidFill>
          </a:ln>
        </p:spPr>
      </p:pic>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832" y="279058"/>
            <a:ext cx="5770757" cy="2734450"/>
          </a:xfrm>
          <a:prstGeom prst="rect">
            <a:avLst/>
          </a:prstGeom>
        </p:spPr>
      </p:pic>
      <p:sp>
        <p:nvSpPr>
          <p:cNvPr id="27" name="Rectangle 26"/>
          <p:cNvSpPr/>
          <p:nvPr/>
        </p:nvSpPr>
        <p:spPr>
          <a:xfrm>
            <a:off x="610854" y="8202234"/>
            <a:ext cx="14834626" cy="3881832"/>
          </a:xfrm>
          <a:prstGeom prst="rect">
            <a:avLst/>
          </a:prstGeom>
        </p:spPr>
        <p:txBody>
          <a:bodyPr wrap="square">
            <a:spAutoFit/>
          </a:bodyPr>
          <a:lstStyle/>
          <a:p>
            <a:pPr algn="just">
              <a:lnSpc>
                <a:spcPct val="200000"/>
              </a:lnSpc>
            </a:pPr>
            <a:r>
              <a:rPr lang="en-GB" sz="3200" dirty="0">
                <a:latin typeface="Times New Roman" panose="02020603050405020304" pitchFamily="18" charset="0"/>
                <a:cs typeface="Times New Roman" panose="02020603050405020304" pitchFamily="18" charset="0"/>
              </a:rPr>
              <a:t>The emergence and re-emergence of arboviral infections particularly Chikungunya, dengue </a:t>
            </a:r>
            <a:r>
              <a:rPr lang="en-GB" sz="3200" dirty="0" err="1">
                <a:latin typeface="Times New Roman" panose="02020603050405020304" pitchFamily="18" charset="0"/>
                <a:cs typeface="Times New Roman" panose="02020603050405020304" pitchFamily="18" charset="0"/>
              </a:rPr>
              <a:t>hemorrhagic</a:t>
            </a:r>
            <a:r>
              <a:rPr lang="en-GB" sz="3200" dirty="0">
                <a:latin typeface="Times New Roman" panose="02020603050405020304" pitchFamily="18" charset="0"/>
                <a:cs typeface="Times New Roman" panose="02020603050405020304" pitchFamily="18" charset="0"/>
              </a:rPr>
              <a:t> fever, Rift Valley fever, and yellow fever in humans around the world threatens global health. The purpose of this study was to determine the urban ecology of the common arboviral mosquito vectors in urban Coastal Kenya areas</a:t>
            </a:r>
            <a:endParaRPr lang="en-GB" sz="4400" dirty="0">
              <a:latin typeface="Times New Roman" panose="02020603050405020304" pitchFamily="18" charset="0"/>
              <a:cs typeface="Times New Roman" panose="02020603050405020304" pitchFamily="18" charset="0"/>
            </a:endParaRPr>
          </a:p>
        </p:txBody>
      </p:sp>
      <p:sp>
        <p:nvSpPr>
          <p:cNvPr id="60" name="Rectangle 59"/>
          <p:cNvSpPr/>
          <p:nvPr/>
        </p:nvSpPr>
        <p:spPr>
          <a:xfrm>
            <a:off x="6837555" y="37141242"/>
            <a:ext cx="13562730" cy="1684564"/>
          </a:xfrm>
          <a:prstGeom prst="rect">
            <a:avLst/>
          </a:prstGeom>
        </p:spPr>
        <p:txBody>
          <a:bodyPr wrap="square">
            <a:spAutoFit/>
          </a:bodyPr>
          <a:lstStyle/>
          <a:p>
            <a:pPr>
              <a:lnSpc>
                <a:spcPct val="200000"/>
              </a:lnSpc>
            </a:pPr>
            <a:r>
              <a:rPr lang="en-GB" sz="2800" dirty="0">
                <a:latin typeface="Times New Roman" panose="02020603050405020304" pitchFamily="18" charset="0"/>
                <a:cs typeface="Times New Roman" panose="02020603050405020304" pitchFamily="18" charset="0"/>
              </a:rPr>
              <a:t>Domestic and peri domestic containers were identified to be the key breeding areas of arboviral vectors. Efforts should be put in place targeting the productive habitat types</a:t>
            </a:r>
            <a:endParaRPr lang="en-GB" sz="4000" dirty="0">
              <a:latin typeface="Times New Roman" panose="02020603050405020304" pitchFamily="18" charset="0"/>
              <a:cs typeface="Times New Roman" panose="02020603050405020304" pitchFamily="18" charset="0"/>
            </a:endParaRPr>
          </a:p>
        </p:txBody>
      </p:sp>
      <p:grpSp>
        <p:nvGrpSpPr>
          <p:cNvPr id="2" name="Group 1">
            <a:extLst>
              <a:ext uri="{FF2B5EF4-FFF2-40B4-BE49-F238E27FC236}">
                <a16:creationId xmlns:a16="http://schemas.microsoft.com/office/drawing/2014/main" id="{21418F35-530F-4403-8F48-AFB0B586CF6C}"/>
              </a:ext>
            </a:extLst>
          </p:cNvPr>
          <p:cNvGrpSpPr/>
          <p:nvPr/>
        </p:nvGrpSpPr>
        <p:grpSpPr>
          <a:xfrm>
            <a:off x="677854" y="13340823"/>
            <a:ext cx="14767626" cy="10332704"/>
            <a:chOff x="240380" y="25905704"/>
            <a:chExt cx="16186163" cy="17844370"/>
          </a:xfrm>
        </p:grpSpPr>
        <p:pic>
          <p:nvPicPr>
            <p:cNvPr id="31" name="Picture 30"/>
            <p:cNvPicPr>
              <a:picLocks noChangeAspect="1"/>
            </p:cNvPicPr>
            <p:nvPr/>
          </p:nvPicPr>
          <p:blipFill>
            <a:blip r:embed="rId5"/>
            <a:stretch>
              <a:fillRect/>
            </a:stretch>
          </p:blipFill>
          <p:spPr>
            <a:xfrm>
              <a:off x="4585130" y="25905704"/>
              <a:ext cx="6034784" cy="4469574"/>
            </a:xfrm>
            <a:prstGeom prst="rect">
              <a:avLst/>
            </a:prstGeom>
          </p:spPr>
        </p:pic>
        <p:sp>
          <p:nvSpPr>
            <p:cNvPr id="32" name="TextBox 31"/>
            <p:cNvSpPr txBox="1"/>
            <p:nvPr/>
          </p:nvSpPr>
          <p:spPr>
            <a:xfrm>
              <a:off x="3448986" y="30561494"/>
              <a:ext cx="6431277" cy="1541419"/>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Fig 1. Map showing the study area</a:t>
              </a:r>
            </a:p>
            <a:p>
              <a:endParaRPr lang="en-US" sz="2000" dirty="0">
                <a:latin typeface="Arial" panose="020B0604020202020204" pitchFamily="34" charset="0"/>
                <a:cs typeface="Arial" panose="020B0604020202020204" pitchFamily="34" charset="0"/>
              </a:endParaRPr>
            </a:p>
          </p:txBody>
        </p:sp>
        <p:pic>
          <p:nvPicPr>
            <p:cNvPr id="37" name="Picture 36"/>
            <p:cNvPicPr>
              <a:picLocks noChangeAspect="1"/>
            </p:cNvPicPr>
            <p:nvPr/>
          </p:nvPicPr>
          <p:blipFill>
            <a:blip r:embed="rId6"/>
            <a:stretch>
              <a:fillRect/>
            </a:stretch>
          </p:blipFill>
          <p:spPr>
            <a:xfrm>
              <a:off x="240380" y="31839796"/>
              <a:ext cx="5017512" cy="4469574"/>
            </a:xfrm>
            <a:prstGeom prst="rect">
              <a:avLst/>
            </a:prstGeom>
          </p:spPr>
        </p:pic>
        <p:pic>
          <p:nvPicPr>
            <p:cNvPr id="38" name="Picture 37"/>
            <p:cNvPicPr>
              <a:picLocks noChangeAspect="1"/>
            </p:cNvPicPr>
            <p:nvPr/>
          </p:nvPicPr>
          <p:blipFill>
            <a:blip r:embed="rId7"/>
            <a:stretch>
              <a:fillRect/>
            </a:stretch>
          </p:blipFill>
          <p:spPr>
            <a:xfrm>
              <a:off x="462173" y="37304168"/>
              <a:ext cx="5200631" cy="5010791"/>
            </a:xfrm>
            <a:prstGeom prst="rect">
              <a:avLst/>
            </a:prstGeom>
          </p:spPr>
        </p:pic>
        <p:pic>
          <p:nvPicPr>
            <p:cNvPr id="39" name="Picture 38"/>
            <p:cNvPicPr>
              <a:picLocks noChangeAspect="1"/>
            </p:cNvPicPr>
            <p:nvPr/>
          </p:nvPicPr>
          <p:blipFill>
            <a:blip r:embed="rId8"/>
            <a:stretch>
              <a:fillRect/>
            </a:stretch>
          </p:blipFill>
          <p:spPr>
            <a:xfrm>
              <a:off x="9726408" y="31940734"/>
              <a:ext cx="6700135" cy="4178000"/>
            </a:xfrm>
            <a:prstGeom prst="rect">
              <a:avLst/>
            </a:prstGeom>
          </p:spPr>
        </p:pic>
        <p:pic>
          <p:nvPicPr>
            <p:cNvPr id="40" name="Picture 39"/>
            <p:cNvPicPr>
              <a:picLocks noChangeAspect="1"/>
            </p:cNvPicPr>
            <p:nvPr/>
          </p:nvPicPr>
          <p:blipFill>
            <a:blip r:embed="rId9"/>
            <a:stretch>
              <a:fillRect/>
            </a:stretch>
          </p:blipFill>
          <p:spPr>
            <a:xfrm>
              <a:off x="9959262" y="37612534"/>
              <a:ext cx="6467281" cy="4480606"/>
            </a:xfrm>
            <a:prstGeom prst="rect">
              <a:avLst/>
            </a:prstGeom>
          </p:spPr>
        </p:pic>
        <p:cxnSp>
          <p:nvCxnSpPr>
            <p:cNvPr id="43" name="Straight Arrow Connector 42"/>
            <p:cNvCxnSpPr/>
            <p:nvPr/>
          </p:nvCxnSpPr>
          <p:spPr>
            <a:xfrm flipV="1">
              <a:off x="5745309" y="35301696"/>
              <a:ext cx="3652691" cy="252617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14166672" y="36179165"/>
              <a:ext cx="0" cy="133645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10062810" y="42190050"/>
              <a:ext cx="6243691" cy="1435115"/>
            </a:xfrm>
            <a:prstGeom prst="rect">
              <a:avLst/>
            </a:prstGeom>
            <a:noFill/>
          </p:spPr>
          <p:txBody>
            <a:bodyPr wrap="square" rtlCol="0">
              <a:spAutoFit/>
            </a:bodyPr>
            <a:lstStyle/>
            <a:p>
              <a:r>
                <a:rPr lang="en-GB" sz="2800" dirty="0">
                  <a:latin typeface="Times New Roman" panose="02020603050405020304" pitchFamily="18" charset="0"/>
                  <a:cs typeface="Times New Roman" panose="02020603050405020304" pitchFamily="18" charset="0"/>
                </a:rPr>
                <a:t>Fig 5. Adult rearing-insectary</a:t>
              </a:r>
            </a:p>
            <a:p>
              <a:endParaRPr lang="en-GB" sz="2000" dirty="0">
                <a:latin typeface="Arial" panose="020B0604020202020204" pitchFamily="34" charset="0"/>
                <a:cs typeface="Arial" panose="020B0604020202020204" pitchFamily="34" charset="0"/>
              </a:endParaRPr>
            </a:p>
          </p:txBody>
        </p:sp>
        <p:cxnSp>
          <p:nvCxnSpPr>
            <p:cNvPr id="56" name="Straight Arrow Connector 55"/>
            <p:cNvCxnSpPr/>
            <p:nvPr/>
          </p:nvCxnSpPr>
          <p:spPr>
            <a:xfrm flipV="1">
              <a:off x="5586300" y="34074583"/>
              <a:ext cx="3652691" cy="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959352" y="36377561"/>
              <a:ext cx="4626947" cy="1435115"/>
            </a:xfrm>
            <a:prstGeom prst="rect">
              <a:avLst/>
            </a:prstGeom>
            <a:noFill/>
          </p:spPr>
          <p:txBody>
            <a:bodyPr wrap="square" rtlCol="0">
              <a:spAutoFit/>
            </a:bodyPr>
            <a:lstStyle/>
            <a:p>
              <a:r>
                <a:rPr lang="en-GB" sz="2800" dirty="0">
                  <a:latin typeface="Times New Roman" panose="02020603050405020304" pitchFamily="18" charset="0"/>
                  <a:cs typeface="Times New Roman" panose="02020603050405020304" pitchFamily="18" charset="0"/>
                </a:rPr>
                <a:t>Fig 2. Larval</a:t>
              </a:r>
              <a:r>
                <a:rPr lang="en-GB" sz="2800" b="1" dirty="0">
                  <a:latin typeface="Times New Roman" panose="02020603050405020304" pitchFamily="18" charset="0"/>
                  <a:cs typeface="Times New Roman" panose="02020603050405020304" pitchFamily="18" charset="0"/>
                </a:rPr>
                <a:t> </a:t>
              </a:r>
              <a:r>
                <a:rPr lang="en-GB" sz="2800" dirty="0">
                  <a:latin typeface="Times New Roman" panose="02020603050405020304" pitchFamily="18" charset="0"/>
                  <a:cs typeface="Times New Roman" panose="02020603050405020304" pitchFamily="18" charset="0"/>
                </a:rPr>
                <a:t>collection</a:t>
              </a:r>
            </a:p>
            <a:p>
              <a:endParaRPr lang="en-GB" sz="2000" dirty="0">
                <a:latin typeface="Arial" panose="020B0604020202020204" pitchFamily="34" charset="0"/>
                <a:cs typeface="Arial" panose="020B0604020202020204" pitchFamily="34" charset="0"/>
              </a:endParaRPr>
            </a:p>
          </p:txBody>
        </p:sp>
        <p:sp>
          <p:nvSpPr>
            <p:cNvPr id="47" name="TextBox 46"/>
            <p:cNvSpPr txBox="1"/>
            <p:nvPr/>
          </p:nvSpPr>
          <p:spPr>
            <a:xfrm>
              <a:off x="10591654" y="36232340"/>
              <a:ext cx="5007753" cy="1435115"/>
            </a:xfrm>
            <a:prstGeom prst="rect">
              <a:avLst/>
            </a:prstGeom>
            <a:noFill/>
          </p:spPr>
          <p:txBody>
            <a:bodyPr wrap="none" rtlCol="0">
              <a:spAutoFit/>
            </a:bodyPr>
            <a:lstStyle/>
            <a:p>
              <a:r>
                <a:rPr lang="en-GB" sz="2800" dirty="0">
                  <a:latin typeface="Times New Roman" panose="02020603050405020304" pitchFamily="18" charset="0"/>
                  <a:cs typeface="Times New Roman" panose="02020603050405020304" pitchFamily="18" charset="0"/>
                </a:rPr>
                <a:t>Fig 3. Larval rearing-insectary</a:t>
              </a:r>
            </a:p>
            <a:p>
              <a:endParaRPr lang="en-GB" sz="2000" dirty="0">
                <a:latin typeface="Arial" panose="020B0604020202020204" pitchFamily="34" charset="0"/>
                <a:cs typeface="Arial" panose="020B0604020202020204" pitchFamily="34" charset="0"/>
              </a:endParaRPr>
            </a:p>
          </p:txBody>
        </p:sp>
        <p:sp>
          <p:nvSpPr>
            <p:cNvPr id="48" name="TextBox 47"/>
            <p:cNvSpPr txBox="1"/>
            <p:nvPr/>
          </p:nvSpPr>
          <p:spPr>
            <a:xfrm>
              <a:off x="527913" y="42314959"/>
              <a:ext cx="5467861" cy="1435115"/>
            </a:xfrm>
            <a:prstGeom prst="rect">
              <a:avLst/>
            </a:prstGeom>
            <a:noFill/>
          </p:spPr>
          <p:txBody>
            <a:bodyPr wrap="square" rtlCol="0">
              <a:spAutoFit/>
            </a:bodyPr>
            <a:lstStyle/>
            <a:p>
              <a:r>
                <a:rPr lang="en-GB" sz="2800" dirty="0">
                  <a:latin typeface="Times New Roman" panose="02020603050405020304" pitchFamily="18" charset="0"/>
                  <a:cs typeface="Times New Roman" panose="02020603050405020304" pitchFamily="18" charset="0"/>
                </a:rPr>
                <a:t>Fig 4. Soil sample collection</a:t>
              </a:r>
            </a:p>
            <a:p>
              <a:endParaRPr lang="en-GB" sz="2000" dirty="0">
                <a:latin typeface="Arial" panose="020B0604020202020204" pitchFamily="34" charset="0"/>
                <a:cs typeface="Arial" panose="020B0604020202020204" pitchFamily="34" charset="0"/>
              </a:endParaRPr>
            </a:p>
          </p:txBody>
        </p:sp>
      </p:grpSp>
      <p:sp>
        <p:nvSpPr>
          <p:cNvPr id="3" name="Rectangle 2">
            <a:extLst>
              <a:ext uri="{FF2B5EF4-FFF2-40B4-BE49-F238E27FC236}">
                <a16:creationId xmlns:a16="http://schemas.microsoft.com/office/drawing/2014/main" id="{75E8E78B-5E17-422B-81F9-166661750C9E}"/>
              </a:ext>
            </a:extLst>
          </p:cNvPr>
          <p:cNvSpPr/>
          <p:nvPr/>
        </p:nvSpPr>
        <p:spPr>
          <a:xfrm>
            <a:off x="15902721" y="8569459"/>
            <a:ext cx="14201590" cy="17266265"/>
          </a:xfrm>
          <a:prstGeom prst="rect">
            <a:avLst/>
          </a:prstGeom>
        </p:spPr>
        <p:txBody>
          <a:bodyPr wrap="square">
            <a:spAutoFit/>
          </a:bodyPr>
          <a:lstStyle/>
          <a:p>
            <a:pPr marL="457200" indent="-457200">
              <a:lnSpc>
                <a:spcPct val="200000"/>
              </a:lnSpc>
              <a:buFont typeface="Arial" panose="020B0604020202020204" pitchFamily="34" charset="0"/>
              <a:buChar char="•"/>
            </a:pPr>
            <a:r>
              <a:rPr lang="en-GB" sz="3200" dirty="0">
                <a:latin typeface="Times New Roman" panose="02020603050405020304" pitchFamily="18" charset="0"/>
                <a:ea typeface="Calibri" panose="020F0502020204030204" pitchFamily="34" charset="0"/>
              </a:rPr>
              <a:t>A total of 3,264 adult mosquitoes belonging to ten species of </a:t>
            </a:r>
            <a:r>
              <a:rPr lang="en-GB" sz="3200" i="1" dirty="0">
                <a:latin typeface="Times New Roman" panose="02020603050405020304" pitchFamily="18" charset="0"/>
                <a:ea typeface="Calibri" panose="020F0502020204030204" pitchFamily="34" charset="0"/>
              </a:rPr>
              <a:t>Culex (Cx.), Aedes (Ae)</a:t>
            </a:r>
            <a:r>
              <a:rPr lang="en-GB" sz="3200" dirty="0">
                <a:latin typeface="Times New Roman" panose="02020603050405020304" pitchFamily="18" charset="0"/>
                <a:ea typeface="Calibri" panose="020F0502020204030204" pitchFamily="34" charset="0"/>
              </a:rPr>
              <a:t> and </a:t>
            </a:r>
            <a:r>
              <a:rPr lang="en-GB" sz="3200" i="1" dirty="0">
                <a:latin typeface="Times New Roman" panose="02020603050405020304" pitchFamily="18" charset="0"/>
                <a:ea typeface="Calibri" panose="020F0502020204030204" pitchFamily="34" charset="0"/>
              </a:rPr>
              <a:t>Anopheles (An.)</a:t>
            </a:r>
            <a:r>
              <a:rPr lang="en-GB" sz="3200" dirty="0">
                <a:latin typeface="Times New Roman" panose="02020603050405020304" pitchFamily="18" charset="0"/>
                <a:ea typeface="Calibri" panose="020F0502020204030204" pitchFamily="34" charset="0"/>
              </a:rPr>
              <a:t> were collected. Overall, the predominant species were </a:t>
            </a:r>
            <a:r>
              <a:rPr lang="en-GB" sz="3200" i="1" dirty="0">
                <a:solidFill>
                  <a:srgbClr val="000000"/>
                </a:solidFill>
                <a:latin typeface="Times New Roman" panose="02020603050405020304" pitchFamily="18" charset="0"/>
                <a:ea typeface="Times New Roman" panose="02020603050405020304" pitchFamily="18" charset="0"/>
              </a:rPr>
              <a:t>Cx. quinquefasciatus</a:t>
            </a:r>
            <a:r>
              <a:rPr lang="en-GB" sz="3200" dirty="0">
                <a:solidFill>
                  <a:srgbClr val="000000"/>
                </a:solidFill>
                <a:latin typeface="Times New Roman" panose="02020603050405020304" pitchFamily="18" charset="0"/>
                <a:ea typeface="Times New Roman" panose="02020603050405020304" pitchFamily="18" charset="0"/>
              </a:rPr>
              <a:t> 72.4% (n=2,364) and </a:t>
            </a:r>
            <a:r>
              <a:rPr lang="en-GB" sz="3200" i="1" dirty="0">
                <a:solidFill>
                  <a:srgbClr val="000000"/>
                </a:solidFill>
                <a:latin typeface="Times New Roman" panose="02020603050405020304" pitchFamily="18" charset="0"/>
                <a:ea typeface="Times New Roman" panose="02020603050405020304" pitchFamily="18" charset="0"/>
              </a:rPr>
              <a:t>Ae. aegypti, </a:t>
            </a:r>
            <a:r>
              <a:rPr lang="en-GB" sz="3200" dirty="0">
                <a:solidFill>
                  <a:srgbClr val="000000"/>
                </a:solidFill>
                <a:latin typeface="Times New Roman" panose="02020603050405020304" pitchFamily="18" charset="0"/>
                <a:ea typeface="Times New Roman" panose="02020603050405020304" pitchFamily="18" charset="0"/>
              </a:rPr>
              <a:t>25.7%, (n=838). </a:t>
            </a:r>
          </a:p>
          <a:p>
            <a:pPr marL="457200" indent="-457200">
              <a:lnSpc>
                <a:spcPct val="200000"/>
              </a:lnSpc>
              <a:buFont typeface="Arial" panose="020B0604020202020204" pitchFamily="34" charset="0"/>
              <a:buChar char="•"/>
            </a:pPr>
            <a:endParaRPr lang="en-GB" sz="3200" dirty="0">
              <a:solidFill>
                <a:srgbClr val="000000"/>
              </a:solidFill>
              <a:latin typeface="Times New Roman" panose="02020603050405020304" pitchFamily="18" charset="0"/>
              <a:ea typeface="Times New Roman" panose="02020603050405020304" pitchFamily="18" charset="0"/>
            </a:endParaRPr>
          </a:p>
          <a:p>
            <a:pPr marL="457200" indent="-457200">
              <a:lnSpc>
                <a:spcPct val="200000"/>
              </a:lnSpc>
              <a:buFont typeface="Arial" panose="020B0604020202020204" pitchFamily="34" charset="0"/>
              <a:buChar char="•"/>
            </a:pPr>
            <a:r>
              <a:rPr lang="en-GB" sz="3200" dirty="0">
                <a:latin typeface="Times New Roman" panose="02020603050405020304" pitchFamily="18" charset="0"/>
                <a:ea typeface="Times New Roman" panose="02020603050405020304" pitchFamily="18" charset="0"/>
              </a:rPr>
              <a:t>A total of 415 breeding habitat types were identified indoors (n=317) and outdoors (n=98). </a:t>
            </a:r>
            <a:r>
              <a:rPr lang="en-GB" sz="3200" dirty="0">
                <a:solidFill>
                  <a:srgbClr val="000000"/>
                </a:solidFill>
                <a:latin typeface="Times New Roman" panose="02020603050405020304" pitchFamily="18" charset="0"/>
                <a:ea typeface="Times New Roman" panose="02020603050405020304" pitchFamily="18" charset="0"/>
              </a:rPr>
              <a:t>The most productive habitat types in both indoors and outdoors were: assorted small containers, water tanks, drainages, drums and jerricans. </a:t>
            </a:r>
          </a:p>
          <a:p>
            <a:pPr marL="457200" indent="-457200">
              <a:lnSpc>
                <a:spcPct val="200000"/>
              </a:lnSpc>
              <a:buFont typeface="Arial" panose="020B0604020202020204" pitchFamily="34" charset="0"/>
              <a:buChar char="•"/>
            </a:pPr>
            <a:endParaRPr lang="en-GB" sz="3200" dirty="0">
              <a:solidFill>
                <a:srgbClr val="000000"/>
              </a:solidFill>
              <a:latin typeface="Times New Roman" panose="02020603050405020304" pitchFamily="18" charset="0"/>
              <a:ea typeface="Times New Roman" panose="02020603050405020304" pitchFamily="18" charset="0"/>
            </a:endParaRPr>
          </a:p>
          <a:p>
            <a:pPr marL="457200" indent="-457200">
              <a:lnSpc>
                <a:spcPct val="200000"/>
              </a:lnSpc>
              <a:buFont typeface="Arial" panose="020B0604020202020204" pitchFamily="34" charset="0"/>
              <a:buChar char="•"/>
            </a:pPr>
            <a:r>
              <a:rPr lang="en-GB" sz="3200" dirty="0">
                <a:solidFill>
                  <a:srgbClr val="000000"/>
                </a:solidFill>
                <a:latin typeface="Times New Roman" panose="02020603050405020304" pitchFamily="18" charset="0"/>
                <a:ea typeface="Times New Roman" panose="02020603050405020304" pitchFamily="18" charset="0"/>
              </a:rPr>
              <a:t>Overall, 62% (n=18) of the soil samples collected from the two sites (Kilifi and Malindi) were positive for larvae which were used as proxy to measure the presence of eggs.</a:t>
            </a:r>
          </a:p>
          <a:p>
            <a:pPr marL="457200" indent="-457200">
              <a:lnSpc>
                <a:spcPct val="200000"/>
              </a:lnSpc>
              <a:buFont typeface="Arial" panose="020B0604020202020204" pitchFamily="34" charset="0"/>
              <a:buChar char="•"/>
            </a:pPr>
            <a:endParaRPr lang="en-GB" sz="3200" dirty="0">
              <a:solidFill>
                <a:srgbClr val="000000"/>
              </a:solidFill>
              <a:latin typeface="Times New Roman" panose="02020603050405020304" pitchFamily="18" charset="0"/>
              <a:ea typeface="Times New Roman" panose="02020603050405020304" pitchFamily="18" charset="0"/>
            </a:endParaRPr>
          </a:p>
          <a:p>
            <a:pPr marL="457200" indent="-457200">
              <a:lnSpc>
                <a:spcPct val="200000"/>
              </a:lnSpc>
              <a:buFont typeface="Arial" panose="020B0604020202020204" pitchFamily="34" charset="0"/>
              <a:buChar char="•"/>
            </a:pPr>
            <a:r>
              <a:rPr lang="en-GB" sz="3200" dirty="0">
                <a:latin typeface="Times New Roman" panose="02020603050405020304" pitchFamily="18" charset="0"/>
                <a:ea typeface="Calibri" panose="020F0502020204030204" pitchFamily="34" charset="0"/>
              </a:rPr>
              <a:t>The mosquitoes had high preference for human blood (29.81%) and chicken (3.73%) but none had fed on either goat or bovine.  </a:t>
            </a:r>
          </a:p>
          <a:p>
            <a:pPr marL="457200" indent="-457200">
              <a:lnSpc>
                <a:spcPct val="200000"/>
              </a:lnSpc>
              <a:buFont typeface="Arial" panose="020B0604020202020204" pitchFamily="34" charset="0"/>
              <a:buChar char="•"/>
            </a:pPr>
            <a:endParaRPr lang="en-GB" sz="3200" dirty="0">
              <a:latin typeface="Times New Roman" panose="02020603050405020304" pitchFamily="18" charset="0"/>
              <a:ea typeface="Calibri" panose="020F0502020204030204" pitchFamily="34" charset="0"/>
            </a:endParaRPr>
          </a:p>
          <a:p>
            <a:pPr marL="457200" indent="-457200">
              <a:lnSpc>
                <a:spcPct val="200000"/>
              </a:lnSpc>
              <a:buFont typeface="Arial" panose="020B0604020202020204" pitchFamily="34" charset="0"/>
              <a:buChar char="•"/>
            </a:pPr>
            <a:r>
              <a:rPr lang="en-GB" sz="3200" dirty="0">
                <a:latin typeface="Times New Roman" panose="02020603050405020304" pitchFamily="18" charset="0"/>
                <a:ea typeface="Calibri" panose="020F0502020204030204" pitchFamily="34" charset="0"/>
              </a:rPr>
              <a:t>Of 259 mosquitoes tested for viral infection, 11.6% were positive for </a:t>
            </a:r>
            <a:r>
              <a:rPr lang="en-GB" sz="3200" i="1" dirty="0">
                <a:latin typeface="Times New Roman" panose="02020603050405020304" pitchFamily="18" charset="0"/>
                <a:ea typeface="Calibri" panose="020F0502020204030204" pitchFamily="34" charset="0"/>
              </a:rPr>
              <a:t>Flavivirus</a:t>
            </a:r>
            <a:r>
              <a:rPr lang="en-GB" sz="3200" dirty="0">
                <a:latin typeface="Times New Roman" panose="02020603050405020304" pitchFamily="18" charset="0"/>
                <a:ea typeface="Calibri" panose="020F0502020204030204" pitchFamily="34" charset="0"/>
              </a:rPr>
              <a:t> only</a:t>
            </a:r>
          </a:p>
          <a:p>
            <a:pPr marL="457200" indent="-457200">
              <a:buFont typeface="Arial" panose="020B0604020202020204" pitchFamily="34" charset="0"/>
              <a:buChar char="•"/>
            </a:pPr>
            <a:endParaRPr lang="en-US" sz="2800" dirty="0"/>
          </a:p>
        </p:txBody>
      </p:sp>
      <p:grpSp>
        <p:nvGrpSpPr>
          <p:cNvPr id="49" name="Group 48">
            <a:extLst>
              <a:ext uri="{FF2B5EF4-FFF2-40B4-BE49-F238E27FC236}">
                <a16:creationId xmlns:a16="http://schemas.microsoft.com/office/drawing/2014/main" id="{174DA90B-B5D1-4A39-AF32-742BEA8035AA}"/>
              </a:ext>
            </a:extLst>
          </p:cNvPr>
          <p:cNvGrpSpPr/>
          <p:nvPr/>
        </p:nvGrpSpPr>
        <p:grpSpPr>
          <a:xfrm>
            <a:off x="15715371" y="25601746"/>
            <a:ext cx="13341254" cy="6994608"/>
            <a:chOff x="6040191" y="1171976"/>
            <a:chExt cx="5924283" cy="4935291"/>
          </a:xfrm>
        </p:grpSpPr>
        <p:pic>
          <p:nvPicPr>
            <p:cNvPr id="50" name="Picture 2">
              <a:extLst>
                <a:ext uri="{FF2B5EF4-FFF2-40B4-BE49-F238E27FC236}">
                  <a16:creationId xmlns:a16="http://schemas.microsoft.com/office/drawing/2014/main" id="{FF1D756A-FD9A-4568-80DD-CC9F678907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40191" y="1171976"/>
              <a:ext cx="5924283" cy="492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4">
              <a:extLst>
                <a:ext uri="{FF2B5EF4-FFF2-40B4-BE49-F238E27FC236}">
                  <a16:creationId xmlns:a16="http://schemas.microsoft.com/office/drawing/2014/main" id="{8C5F07A4-F8EC-4F1B-BD56-7D0A3BF2158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263120" y="4983994"/>
              <a:ext cx="1430897" cy="1123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2" name="Group 51">
            <a:extLst>
              <a:ext uri="{FF2B5EF4-FFF2-40B4-BE49-F238E27FC236}">
                <a16:creationId xmlns:a16="http://schemas.microsoft.com/office/drawing/2014/main" id="{3A51AF64-F950-44D7-8AA5-594833F1DE1A}"/>
              </a:ext>
            </a:extLst>
          </p:cNvPr>
          <p:cNvGrpSpPr/>
          <p:nvPr/>
        </p:nvGrpSpPr>
        <p:grpSpPr>
          <a:xfrm>
            <a:off x="3434520" y="24320929"/>
            <a:ext cx="9202137" cy="2782738"/>
            <a:chOff x="4256326" y="5084071"/>
            <a:chExt cx="8157523" cy="2205887"/>
          </a:xfrm>
        </p:grpSpPr>
        <p:pic>
          <p:nvPicPr>
            <p:cNvPr id="54" name="Picture 3">
              <a:extLst>
                <a:ext uri="{FF2B5EF4-FFF2-40B4-BE49-F238E27FC236}">
                  <a16:creationId xmlns:a16="http://schemas.microsoft.com/office/drawing/2014/main" id="{644756B4-4DBF-4B4F-A466-41DFB09D496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56326" y="5147559"/>
              <a:ext cx="2038546" cy="101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Picture 2">
              <a:extLst>
                <a:ext uri="{FF2B5EF4-FFF2-40B4-BE49-F238E27FC236}">
                  <a16:creationId xmlns:a16="http://schemas.microsoft.com/office/drawing/2014/main" id="{7F553EA7-4F89-46B8-8A41-807B05C9FF37}"/>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294872" y="5140951"/>
              <a:ext cx="1903422" cy="1016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 name="TextBox 58">
              <a:extLst>
                <a:ext uri="{FF2B5EF4-FFF2-40B4-BE49-F238E27FC236}">
                  <a16:creationId xmlns:a16="http://schemas.microsoft.com/office/drawing/2014/main" id="{C72CC869-3EA0-4B85-802F-2F0C29256544}"/>
                </a:ext>
              </a:extLst>
            </p:cNvPr>
            <p:cNvSpPr txBox="1"/>
            <p:nvPr/>
          </p:nvSpPr>
          <p:spPr>
            <a:xfrm>
              <a:off x="4425860" y="6192067"/>
              <a:ext cx="3772434" cy="109789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Fig 6. Morphotyping using keys (Edwards, 1941 &amp; Jupp, 1986)</a:t>
              </a:r>
            </a:p>
          </p:txBody>
        </p:sp>
        <p:sp>
          <p:nvSpPr>
            <p:cNvPr id="64" name="TextBox 63">
              <a:extLst>
                <a:ext uri="{FF2B5EF4-FFF2-40B4-BE49-F238E27FC236}">
                  <a16:creationId xmlns:a16="http://schemas.microsoft.com/office/drawing/2014/main" id="{2886F4B0-A773-4465-98F8-3F999B776D5C}"/>
                </a:ext>
              </a:extLst>
            </p:cNvPr>
            <p:cNvSpPr txBox="1"/>
            <p:nvPr/>
          </p:nvSpPr>
          <p:spPr>
            <a:xfrm>
              <a:off x="8759782" y="5084071"/>
              <a:ext cx="3654067" cy="1097891"/>
            </a:xfrm>
            <a:prstGeom prst="rect">
              <a:avLst/>
            </a:prstGeom>
            <a:noFill/>
          </p:spPr>
          <p:txBody>
            <a:bodyPr wrap="square" rtlCol="0">
              <a:spAutoFit/>
            </a:bodyPr>
            <a:lstStyle/>
            <a:p>
              <a:r>
                <a:rPr lang="en-US" sz="2800" b="1" u="sng" dirty="0">
                  <a:latin typeface="Times New Roman" panose="02020603050405020304" pitchFamily="18" charset="0"/>
                  <a:cs typeface="Times New Roman" panose="02020603050405020304" pitchFamily="18" charset="0"/>
                </a:rPr>
                <a:t>Pooling</a:t>
              </a:r>
            </a:p>
            <a:p>
              <a:r>
                <a:rPr lang="en-US" sz="2800" dirty="0">
                  <a:latin typeface="Times New Roman" panose="02020603050405020304" pitchFamily="18" charset="0"/>
                  <a:cs typeface="Times New Roman" panose="02020603050405020304" pitchFamily="18" charset="0"/>
                </a:rPr>
                <a:t>Site, method of collection, species, sex </a:t>
              </a:r>
            </a:p>
          </p:txBody>
        </p:sp>
      </p:grpSp>
      <p:sp>
        <p:nvSpPr>
          <p:cNvPr id="4" name="Rectangle 3">
            <a:extLst>
              <a:ext uri="{FF2B5EF4-FFF2-40B4-BE49-F238E27FC236}">
                <a16:creationId xmlns:a16="http://schemas.microsoft.com/office/drawing/2014/main" id="{FC30E271-E110-4214-9F23-FFB74BD309E9}"/>
              </a:ext>
            </a:extLst>
          </p:cNvPr>
          <p:cNvSpPr/>
          <p:nvPr/>
        </p:nvSpPr>
        <p:spPr>
          <a:xfrm>
            <a:off x="830667" y="29605162"/>
            <a:ext cx="11061110" cy="2896947"/>
          </a:xfrm>
          <a:prstGeom prst="rect">
            <a:avLst/>
          </a:prstGeom>
        </p:spPr>
        <p:txBody>
          <a:bodyPr wrap="square">
            <a:spAutoFit/>
          </a:bodyPr>
          <a:lstStyle/>
          <a:p>
            <a:pPr algn="just">
              <a:lnSpc>
                <a:spcPct val="200000"/>
              </a:lnSpc>
            </a:pPr>
            <a:r>
              <a:rPr lang="en-US" sz="3200" dirty="0">
                <a:latin typeface="Times New Roman" panose="02020603050405020304" pitchFamily="18" charset="0"/>
                <a:cs typeface="Times New Roman" panose="02020603050405020304" pitchFamily="18" charset="0"/>
              </a:rPr>
              <a:t>Blood meal analysis was done using Enzyme Linked Immuno-Sorbent Assay (ELISA) method (</a:t>
            </a:r>
            <a:r>
              <a:rPr lang="en-US" sz="3200" dirty="0" err="1">
                <a:latin typeface="Times New Roman" panose="02020603050405020304" pitchFamily="18" charset="0"/>
                <a:cs typeface="Times New Roman" panose="02020603050405020304" pitchFamily="18" charset="0"/>
              </a:rPr>
              <a:t>Beier</a:t>
            </a:r>
            <a:r>
              <a:rPr lang="en-US" sz="3200" dirty="0">
                <a:latin typeface="Times New Roman" panose="02020603050405020304" pitchFamily="18" charset="0"/>
                <a:cs typeface="Times New Roman" panose="02020603050405020304" pitchFamily="18" charset="0"/>
              </a:rPr>
              <a:t> et al., 1988; Mwangangi et al., 2003)</a:t>
            </a:r>
          </a:p>
        </p:txBody>
      </p:sp>
      <p:cxnSp>
        <p:nvCxnSpPr>
          <p:cNvPr id="41" name="Straight Arrow Connector 40">
            <a:extLst>
              <a:ext uri="{FF2B5EF4-FFF2-40B4-BE49-F238E27FC236}">
                <a16:creationId xmlns:a16="http://schemas.microsoft.com/office/drawing/2014/main" id="{84A6B979-9ACC-4D35-BC4D-033A788FE34D}"/>
              </a:ext>
            </a:extLst>
          </p:cNvPr>
          <p:cNvCxnSpPr>
            <a:cxnSpLocks/>
          </p:cNvCxnSpPr>
          <p:nvPr/>
        </p:nvCxnSpPr>
        <p:spPr>
          <a:xfrm>
            <a:off x="8122262" y="26058266"/>
            <a:ext cx="6568571" cy="172211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59F24900-9400-400A-94AC-1C923D1C74D1}"/>
              </a:ext>
            </a:extLst>
          </p:cNvPr>
          <p:cNvCxnSpPr>
            <a:cxnSpLocks/>
          </p:cNvCxnSpPr>
          <p:nvPr/>
        </p:nvCxnSpPr>
        <p:spPr>
          <a:xfrm flipH="1">
            <a:off x="4584316" y="27146785"/>
            <a:ext cx="1040747" cy="230597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8AE8F245-BF16-42B1-B7BE-3FB9351AE5FC}"/>
              </a:ext>
            </a:extLst>
          </p:cNvPr>
          <p:cNvSpPr/>
          <p:nvPr/>
        </p:nvSpPr>
        <p:spPr>
          <a:xfrm>
            <a:off x="16733482" y="33139780"/>
            <a:ext cx="11061110" cy="584775"/>
          </a:xfrm>
          <a:prstGeom prst="rect">
            <a:avLst/>
          </a:prstGeom>
        </p:spPr>
        <p:txBody>
          <a:bodyPr wrap="square">
            <a:spAutoFit/>
          </a:bodyPr>
          <a:lstStyle/>
          <a:p>
            <a:pPr algn="just"/>
            <a:r>
              <a:rPr lang="en-US" sz="3200" dirty="0">
                <a:latin typeface="Times New Roman" panose="02020603050405020304" pitchFamily="18" charset="0"/>
                <a:cs typeface="Times New Roman" panose="02020603050405020304" pitchFamily="18" charset="0"/>
              </a:rPr>
              <a:t>Fig 7. RNA extraction and arboviral screening using RT-qPCR</a:t>
            </a:r>
          </a:p>
        </p:txBody>
      </p:sp>
    </p:spTree>
    <p:extLst>
      <p:ext uri="{BB962C8B-B14F-4D97-AF65-F5344CB8AC3E}">
        <p14:creationId xmlns:p14="http://schemas.microsoft.com/office/powerpoint/2010/main" val="10742505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630</TotalTime>
  <Words>398</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Charles Kamau</dc:creator>
  <cp:lastModifiedBy>Karisa Jonathan</cp:lastModifiedBy>
  <cp:revision>53</cp:revision>
  <cp:lastPrinted>2017-09-08T08:25:57Z</cp:lastPrinted>
  <dcterms:created xsi:type="dcterms:W3CDTF">2017-09-08T07:33:38Z</dcterms:created>
  <dcterms:modified xsi:type="dcterms:W3CDTF">2019-12-19T12:54:25Z</dcterms:modified>
</cp:coreProperties>
</file>